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  <p:sldMasterId id="2147483667" r:id="rId4"/>
    <p:sldMasterId id="2147483670" r:id="rId5"/>
    <p:sldMasterId id="2147483673" r:id="rId6"/>
    <p:sldMasterId id="2147483676" r:id="rId7"/>
    <p:sldMasterId id="2147483679" r:id="rId8"/>
    <p:sldMasterId id="2147483682" r:id="rId9"/>
    <p:sldMasterId id="2147483685" r:id="rId10"/>
    <p:sldMasterId id="2147483688" r:id="rId11"/>
    <p:sldMasterId id="2147483691" r:id="rId12"/>
    <p:sldMasterId id="2147483694" r:id="rId13"/>
    <p:sldMasterId id="2147483697" r:id="rId14"/>
    <p:sldMasterId id="2147483700" r:id="rId15"/>
    <p:sldMasterId id="2147483703" r:id="rId16"/>
    <p:sldMasterId id="2147483706" r:id="rId17"/>
  </p:sldMasterIdLst>
  <p:notesMasterIdLst>
    <p:notesMasterId r:id="rId31"/>
  </p:notesMasterIdLst>
  <p:handoutMasterIdLst>
    <p:handoutMasterId r:id="rId32"/>
  </p:handoutMasterIdLst>
  <p:sldIdLst>
    <p:sldId id="258" r:id="rId18"/>
    <p:sldId id="274" r:id="rId19"/>
    <p:sldId id="301" r:id="rId20"/>
    <p:sldId id="307" r:id="rId21"/>
    <p:sldId id="300" r:id="rId22"/>
    <p:sldId id="275" r:id="rId23"/>
    <p:sldId id="310" r:id="rId24"/>
    <p:sldId id="311" r:id="rId25"/>
    <p:sldId id="312" r:id="rId26"/>
    <p:sldId id="313" r:id="rId27"/>
    <p:sldId id="314" r:id="rId28"/>
    <p:sldId id="309" r:id="rId29"/>
    <p:sldId id="285" r:id="rId3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FC8A0E"/>
    <a:srgbClr val="FC9B0E"/>
    <a:srgbClr val="F05D5D"/>
    <a:srgbClr val="833E90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90" autoAdjust="0"/>
  </p:normalViewPr>
  <p:slideViewPr>
    <p:cSldViewPr snapToGrid="0" snapToObjects="1">
      <p:cViewPr varScale="1">
        <p:scale>
          <a:sx n="71" d="100"/>
          <a:sy n="71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22/06/2019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22/06/2019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point de départ, c’est d’aider les employés des centres carrières à devenir des experts dans les secteurs qui recrutent</a:t>
            </a:r>
          </a:p>
          <a:p>
            <a:r>
              <a:rPr lang="fr-FR" dirty="0"/>
              <a:t>Les employeurs ont besoin d’être aidés pour se procurer le talent dont ils ont besoin - L'université a besoin d'aide pour que ses cursus soient reconnus comme précieux par le monde extérieur afin que ses étudiants puissent obtenir des emplois.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20DDA-5F84-4A4C-ACF8-9B94F3801E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5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8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6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10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27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95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35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72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94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38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6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358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7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68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58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49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1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496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272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77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87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47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6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2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5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CCED-5971-4E7B-9D6D-C1D13C8AD4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40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79EEE7-D45A-402A-8C50-C7686C3FACD8}" type="datetime1">
              <a:rPr lang="fr-FR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22/06/2019</a:t>
            </a:fld>
            <a:endParaRPr lang="fr-FR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</a:rPr>
              <a:t>Gérer le changement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E52B-5362-4E18-A881-C3BA7912A7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20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solidFill>
                  <a:srgbClr val="000000"/>
                </a:solidFill>
                <a:latin typeface="Arial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91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1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0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91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1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8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5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7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7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1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dirty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5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00" y="6368469"/>
            <a:ext cx="8420099" cy="2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248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1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83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71868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rgbClr val="FF0000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57ACCED-5971-4E7B-9D6D-C1D13C8AD461}" type="slidenum">
              <a:rPr lang="fr-FR" smtClean="0"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Calibri"/>
              <a:ea typeface="+mn-ea"/>
            </a:endParaRPr>
          </a:p>
        </p:txBody>
      </p:sp>
      <p:pic>
        <p:nvPicPr>
          <p:cNvPr id="7" name="Image 12" descr="background-0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298"/>
            <a:ext cx="9144000" cy="5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23447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 descr="Logo-footer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357960"/>
            <a:ext cx="815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5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112295" y="2979097"/>
            <a:ext cx="9144000" cy="8842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3200" dirty="0" smtClean="0">
                <a:latin typeface="Gill Sans" panose="020B0604020202020204"/>
              </a:rPr>
              <a:t>Les </a:t>
            </a:r>
            <a:r>
              <a:rPr lang="fr-FR" sz="3200" dirty="0">
                <a:latin typeface="Gill Sans" panose="020B0604020202020204"/>
              </a:rPr>
              <a:t>bonnes pratiques pour la mobilisation et l'engagement du secteur privé </a:t>
            </a:r>
            <a:endParaRPr lang="fr-FR" sz="3200" b="1" dirty="0"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BAA3E77C-B622-4E52-8F44-EF18C99DC0C8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 dirty="0" smtClean="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Présenter vos prestations ?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Comment assurer une prestation de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</a:rPr>
              <a:t>qualité ?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III- LES BONNES PRATIQUES POUR UNE BONNE PRESTATION </a:t>
            </a:r>
            <a:endParaRPr lang="fr-M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3288309"/>
            <a:ext cx="2120900" cy="25092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F0A23F1-3A70-4DDC-BD72-4619929207CD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62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S’assurer d’un bon service de sourcing (module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</a:rPr>
              <a:t>sourcing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)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Bien informer vos jeunes avant une visite d’entreprise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Préparer bien votre visite d’entreprise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S’assurer de la logistique nécessaire pour un événement</a:t>
            </a: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Valoriser votre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</a:rPr>
              <a:t>guest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speaker et s’informer sur son parcours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III- LES BONNES PRATIQUES POUR UNE BONNE PRESTATION </a:t>
            </a:r>
            <a:endParaRPr lang="fr-MA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8016994-215A-489E-B708-56A26C3CB60D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05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QUESTIONS ?</a:t>
            </a:r>
            <a:endParaRPr lang="fr-FR" dirty="0"/>
          </a:p>
        </p:txBody>
      </p:sp>
      <p:pic>
        <p:nvPicPr>
          <p:cNvPr id="3" name="Picture 4" descr="http://philmckinney.com/wp/wp-content/uploads/2013/05/iStock_000011860969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4" y="982044"/>
            <a:ext cx="7190928" cy="47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95A1DD1-1516-49EB-82C4-7232C50B9F05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420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DE4035A-2AB9-4619-8357-C66DA8DD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67162" cy="4845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8BE97E-3016-48CC-B4A9-3599FACB1471}"/>
              </a:ext>
            </a:extLst>
          </p:cNvPr>
          <p:cNvSpPr/>
          <p:nvPr/>
        </p:nvSpPr>
        <p:spPr>
          <a:xfrm>
            <a:off x="755576" y="40691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3200" i="1" dirty="0">
                <a:solidFill>
                  <a:srgbClr val="0070C0"/>
                </a:solidFill>
                <a:latin typeface="Calibri"/>
                <a:ea typeface="+mn-ea"/>
              </a:rPr>
              <a:t>Et voilà, c’est terminé!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3200" i="1" dirty="0">
                <a:solidFill>
                  <a:srgbClr val="0070C0"/>
                </a:solidFill>
                <a:latin typeface="Calibri"/>
                <a:ea typeface="+mn-ea"/>
              </a:rPr>
              <a:t>Merci pour votre attention!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86D12B3-87B6-4EFD-AD03-E6E0ECB4FA03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933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Définir et Comprendre l’importance de l’engagement du secteur privé</a:t>
            </a:r>
          </a:p>
          <a:p>
            <a:pPr marL="342900" indent="-342900"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Rôle du secteur privé comme partenaire prioritaire du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</a:rPr>
              <a:t>Career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Center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Réussir à se positionner vis-à-vis des partenaires par des bonnes pratiques</a:t>
            </a:r>
          </a:p>
          <a:p>
            <a:pPr marL="342900" indent="-342900"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evenir un acteur de référence pour les employeurs 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altLang="en-US" dirty="0"/>
              <a:t>OBJECTIFS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CBB0E22-34C6-41A1-8E40-B2AEBF2B8B7C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15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en-US" b="1" dirty="0" smtClean="0">
                <a:solidFill>
                  <a:srgbClr val="17375E"/>
                </a:solidFill>
                <a:latin typeface="Gill Sans" panose="020B0604020202020204"/>
              </a:rPr>
              <a:t>Définition :</a:t>
            </a: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secteur privé désigne tout type d’entreprise installée au Maroc.</a:t>
            </a: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Créer des interactions dans la durée avec les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entreprises</a:t>
            </a:r>
            <a:endParaRPr lang="fr-FR" dirty="0">
              <a:solidFill>
                <a:srgbClr val="17375E"/>
              </a:solidFill>
              <a:latin typeface="Gill Sans" panose="020B0604020202020204"/>
            </a:endParaRP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Créer et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maintenir les liens entre les jeunes et les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Entreprises</a:t>
            </a:r>
            <a:endParaRPr lang="fr-FR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  <a:p>
            <a:pPr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fr-FR" altLang="en-US" b="1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en-US" b="1" dirty="0" smtClean="0">
                <a:solidFill>
                  <a:srgbClr val="17375E"/>
                </a:solidFill>
                <a:latin typeface="Gill Sans" panose="020B0604020202020204"/>
              </a:rPr>
              <a:t>Rôle :</a:t>
            </a: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Promouvoir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une image de marque du Career Center</a:t>
            </a: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Assurer une relation Win-Win avec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l’Entreprise</a:t>
            </a:r>
            <a:endParaRPr lang="fr-FR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Mettre en avant des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profils de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jeunes préparés à l’emploi par le </a:t>
            </a:r>
            <a:r>
              <a:rPr lang="fr-FR" dirty="0" err="1">
                <a:solidFill>
                  <a:srgbClr val="17375E"/>
                </a:solidFill>
                <a:latin typeface="Gill Sans" panose="020B0604020202020204"/>
                <a:ea typeface="+mn-ea"/>
              </a:rPr>
              <a:t>Career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Center</a:t>
            </a:r>
            <a:endParaRPr lang="fr-FR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  <a:p>
            <a:pPr marL="285750" indent="-285750" algn="just" defTabSz="914400" eaLnBrk="1" fontAlgn="auto" hangingPunct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+mn-ea"/>
              </a:rPr>
              <a:t>Se positionner en tant que partenaire assurant des profils qui se distinguent par leur savoir-être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. </a:t>
            </a:r>
            <a:endParaRPr lang="fr-FR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altLang="en-US" dirty="0"/>
              <a:t>ENGAGEMENT SECTEUR PRIVÉ – DÉFINITION &amp; RÔLE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B38A48D-87E7-4F16-BE26-017DFEFF8572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21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225" y="958849"/>
            <a:ext cx="8534400" cy="333424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Les employeurs ont besoin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talents</a:t>
            </a:r>
            <a:endParaRPr lang="fr-FR" sz="2000" dirty="0">
              <a:solidFill>
                <a:srgbClr val="17375E"/>
              </a:solidFill>
              <a:latin typeface="Gill Sans" panose="020B0604020202020204"/>
              <a:cs typeface="Gill Sans MT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Les étudiants ont besoin d'emploi et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stage</a:t>
            </a:r>
            <a:endParaRPr lang="fr-FR" sz="2000" dirty="0">
              <a:solidFill>
                <a:srgbClr val="17375E"/>
              </a:solidFill>
              <a:latin typeface="Gill Sans" panose="020B0604020202020204"/>
              <a:cs typeface="Gill Sans MT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Les anciens élèves veulent rester en contact avec leur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université</a:t>
            </a:r>
            <a:endParaRPr lang="fr-FR" sz="2000" dirty="0">
              <a:solidFill>
                <a:srgbClr val="17375E"/>
              </a:solidFill>
              <a:latin typeface="Gill Sans" panose="020B0604020202020204"/>
              <a:cs typeface="Gill Sans MT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établissements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doivent entrer en relation avec le secteur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privé</a:t>
            </a:r>
            <a:endParaRPr lang="fr-FR" sz="2000" dirty="0">
              <a:solidFill>
                <a:srgbClr val="17375E"/>
              </a:solidFill>
              <a:latin typeface="Gill Sans" panose="020B0604020202020204"/>
              <a:cs typeface="Gill Sans MT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dirty="0" smtClean="0">
              <a:solidFill>
                <a:srgbClr val="17375E"/>
              </a:solidFill>
              <a:latin typeface="Gill Sans" panose="020B0604020202020204"/>
              <a:cs typeface="Gill Sans MT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  <a:cs typeface="Gill Sans MT"/>
              </a:rPr>
              <a:t>Le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  <a:cs typeface="Gill Sans MT"/>
              </a:rPr>
              <a:t>seul lieu où toutes ces interactions peuvent se faire c’est dans le Career Center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66513"/>
            <a:ext cx="8534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altLang="en-US" dirty="0"/>
              <a:t>POURQUOI LES CAREER CENTERS SONT-ILS SI BIEN PLACÉS POUR COLLABORER AVEC LES EMPLOYEURS ?</a:t>
            </a:r>
            <a:endParaRPr lang="en-US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E17CEBF-D222-45CF-BE38-A8FAFEE46E18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33040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lvl="2"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bonnes pratiques d’une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communication permanente</a:t>
            </a:r>
            <a:endParaRPr lang="fr-FR" sz="2000" b="1" dirty="0">
              <a:solidFill>
                <a:srgbClr val="17375E"/>
              </a:solidFill>
              <a:latin typeface="Gill Sans" panose="020B0604020202020204"/>
            </a:endParaRPr>
          </a:p>
          <a:p>
            <a:pPr marL="0" lvl="2" algn="just" defTabSz="8520113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bonnes pratiques pour un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bon suivi</a:t>
            </a:r>
          </a:p>
          <a:p>
            <a:pPr marL="0" lvl="2" algn="just" defTabSz="8520113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bonnes pratiques pour une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bonne prestation</a:t>
            </a:r>
            <a:endParaRPr lang="fr-FR" sz="2000" b="1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altLang="en-US" dirty="0"/>
              <a:t>LES TROIS BONNES PRATIQUES POUR LA MOBILISATION DU </a:t>
            </a:r>
            <a:r>
              <a:rPr lang="fr-FR" altLang="en-US" dirty="0" smtClean="0"/>
              <a:t>SECTEUR PRIVÉ </a:t>
            </a:r>
            <a:endParaRPr lang="fr-FR" alt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FC7EEE0-BDAD-40D0-895E-CB7E8A91B417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97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Comment garder une communication permanentes avec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</a:rPr>
              <a:t>vos partenaires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?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1 - LES BONNES PRATIQUES POUR UNE COMMUNICATION PERMANENTE </a:t>
            </a:r>
            <a:endParaRPr lang="fr-M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2932751"/>
            <a:ext cx="2120900" cy="286479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7C901B2-6FA2-45CE-B401-932F752E0799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25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Newsletter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Les invitations à vos événements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MA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Assister à leurs évènements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MA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Assister aux évènements de Networking</a:t>
            </a: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+mn-ea"/>
            </a:endParaRP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Le partage d’information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Les mails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d’anniversaire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Développer la relation Win – Win…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1 - LES BONNES PRATIQUES POUR UNE COMMUNICATION PERMANENTE </a:t>
            </a:r>
            <a:endParaRPr lang="fr-MA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CA76D20-A3ED-4011-B952-F69FA5B8763F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33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C’est quoi un bon suivi ?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Comment réussir un bon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</a:rPr>
              <a:t>suivi ?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II- LES BONNES PRATIQUES POUR UN BON SUIVI </a:t>
            </a:r>
            <a:endParaRPr lang="fr-M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3288309"/>
            <a:ext cx="2120900" cy="25092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3D1C683-3D58-40AD-829F-D2D6CEEE8F37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70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Mail et appels de suivi pour les opérations de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</a:rPr>
              <a:t>sourcing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(voir module 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</a:rPr>
              <a:t>sourcing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)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Mail de remerciements (</a:t>
            </a:r>
            <a:r>
              <a:rPr lang="fr-FR" sz="2000" dirty="0" err="1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Guest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 speaker, visite d’entreprise)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+mn-ea"/>
              </a:rPr>
              <a:t>Attestation de remerciements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(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</a:rPr>
              <a:t>Guest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 speaker, visite d’entreprise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)</a:t>
            </a: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La bonne visibilité du partenaire sur vos outils de communication (Cas particulier d’un sponsor)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 defTabSz="914400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+mn-ea"/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 bwMode="auto">
          <a:xfrm>
            <a:off x="304800" y="266513"/>
            <a:ext cx="853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C2113A"/>
                </a:solidFill>
                <a:latin typeface="Gill Sans MT"/>
                <a:cs typeface="Gill Sans MT"/>
              </a:defRPr>
            </a:lvl1pPr>
          </a:lstStyle>
          <a:p>
            <a:r>
              <a:rPr lang="fr-FR" dirty="0"/>
              <a:t>II- LES BONNES PRATIQUES POUR UN BON SUIVI </a:t>
            </a:r>
            <a:endParaRPr lang="fr-MA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431C48A-BA81-4F5F-AADD-7409389C0DC0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13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4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10.xml><?xml version="1.0" encoding="utf-8"?>
<a:theme xmlns:a="http://schemas.openxmlformats.org/drawingml/2006/main" name="5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 (2)</Template>
  <TotalTime>10574</TotalTime>
  <Words>546</Words>
  <Application>Microsoft Office PowerPoint</Application>
  <PresentationFormat>Affichage à l'écran (4:3)</PresentationFormat>
  <Paragraphs>74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13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Gill Sans</vt:lpstr>
      <vt:lpstr>Gill Sans MT</vt:lpstr>
      <vt:lpstr>Thème Office</vt:lpstr>
      <vt:lpstr>Content empty</vt:lpstr>
      <vt:lpstr>Back cover</vt:lpstr>
      <vt:lpstr>C1</vt:lpstr>
      <vt:lpstr>1_C1</vt:lpstr>
      <vt:lpstr>1_Content empty</vt:lpstr>
      <vt:lpstr>2_C1</vt:lpstr>
      <vt:lpstr>3_C1</vt:lpstr>
      <vt:lpstr>4_C1</vt:lpstr>
      <vt:lpstr>5_C1</vt:lpstr>
      <vt:lpstr>6_C1</vt:lpstr>
      <vt:lpstr>7_C1</vt:lpstr>
      <vt:lpstr>8_C1</vt:lpstr>
      <vt:lpstr>9_C1</vt:lpstr>
      <vt:lpstr>10_C1</vt:lpstr>
      <vt:lpstr>11_C1</vt:lpstr>
      <vt:lpstr>12_C1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 Cherkaoui</dc:creator>
  <cp:lastModifiedBy>SD</cp:lastModifiedBy>
  <cp:revision>102</cp:revision>
  <dcterms:created xsi:type="dcterms:W3CDTF">2018-09-26T13:47:04Z</dcterms:created>
  <dcterms:modified xsi:type="dcterms:W3CDTF">2019-06-22T09:34:02Z</dcterms:modified>
</cp:coreProperties>
</file>